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60" r:id="rId5"/>
    <p:sldId id="261" r:id="rId6"/>
    <p:sldId id="262" r:id="rId7"/>
    <p:sldId id="263" r:id="rId8"/>
  </p:sldIdLst>
  <p:sldSz cx="9144000" cy="6858000" type="screen4x3"/>
  <p:notesSz cx="6858000" cy="9144000"/>
  <p:custDataLst>
    <p:tags r:id="rId9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ris.lums.ac.ir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sf.org/fa" TargetMode="External"/><Relationship Id="rId2" Type="http://schemas.openxmlformats.org/officeDocument/2006/relationships/hyperlink" Target="http://rms.mpo-lr.ir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esearch.lmo.ir/ticketing" TargetMode="External"/><Relationship Id="rId4" Type="http://schemas.openxmlformats.org/officeDocument/2006/relationships/hyperlink" Target="https://pajoheshyar.ams.ac.ir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76064" y="476672"/>
            <a:ext cx="64442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a-IR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B Titr" panose="00000700000000000000" pitchFamily="2" charset="-78"/>
              </a:rPr>
              <a:t>آشنایی با فرایندهای پژوهشی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122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en-US" altLang="ko-KR" dirty="0">
                <a:cs typeface="B Titr" panose="00000700000000000000" pitchFamily="2" charset="-78"/>
              </a:rPr>
              <a:t> </a:t>
            </a:r>
            <a:r>
              <a:rPr lang="fa-IR" altLang="ko-KR" dirty="0">
                <a:cs typeface="B Titr" panose="00000700000000000000" pitchFamily="2" charset="-78"/>
              </a:rPr>
              <a:t>تدوین طرح پژوهشی</a:t>
            </a:r>
            <a:endParaRPr lang="ko-KR" altLang="en-US" dirty="0">
              <a:cs typeface="B Titr" panose="00000700000000000000" pitchFamily="2" charset="-78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412776"/>
            <a:ext cx="8229600" cy="4464496"/>
          </a:xfrm>
        </p:spPr>
        <p:txBody>
          <a:bodyPr/>
          <a:lstStyle/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انتخاب موضوع و عنوان براساس اولویت های پژوهشی بیمارستان و دانشگاه علوم پزشکی</a:t>
            </a:r>
          </a:p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بررسی مشابهت عنوان در پایگاه های معتبر علمی</a:t>
            </a:r>
          </a:p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انتخاب مسیر و روش تحقیق</a:t>
            </a:r>
          </a:p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تعیین همکاران، هزینه ها، مدت زمان اتمام طرح</a:t>
            </a:r>
          </a:p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نگارش پروپوزال (براساس نوع طرح پژوهشی)</a:t>
            </a:r>
          </a:p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بارگزاری در سامانه پژوهشیار دانشگاه</a:t>
            </a:r>
          </a:p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پاسخ به روند داوری تا اخذ کد اخلاق</a:t>
            </a:r>
          </a:p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اجرای پژوهش</a:t>
            </a:r>
          </a:p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تدوین گزارش طرح پژوهشی</a:t>
            </a:r>
          </a:p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استخراج مقاله و چاپ آن</a:t>
            </a:r>
          </a:p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دریافت هزینه ی طرح و خاتمه</a:t>
            </a:r>
            <a:endParaRPr lang="ko-KR" altLang="en-US" sz="20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1763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F12099A-2D5E-4A27-1E0A-F886E9871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6C08643C-D9F0-350B-0111-B9615FEA7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en-US" altLang="ko-KR" dirty="0">
                <a:cs typeface="B Titr" panose="00000700000000000000" pitchFamily="2" charset="-78"/>
              </a:rPr>
              <a:t> </a:t>
            </a:r>
            <a:r>
              <a:rPr lang="fa-IR" altLang="ko-KR" dirty="0">
                <a:cs typeface="B Titr" panose="00000700000000000000" pitchFamily="2" charset="-78"/>
              </a:rPr>
              <a:t>سامانه پژوهشیار </a:t>
            </a:r>
            <a:endParaRPr lang="ko-KR" altLang="en-US" dirty="0">
              <a:cs typeface="B Titr" panose="00000700000000000000" pitchFamily="2" charset="-78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2AA3ED24-4238-E945-D103-240B74D8625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7544" y="1412776"/>
            <a:ext cx="8229600" cy="4464496"/>
          </a:xfrm>
        </p:spPr>
        <p:txBody>
          <a:bodyPr/>
          <a:lstStyle/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آدرس</a:t>
            </a:r>
          </a:p>
          <a:p>
            <a:pPr algn="r" rtl="1"/>
            <a:r>
              <a:rPr lang="en-US" altLang="ko-KR" sz="2000" b="1" dirty="0">
                <a:cs typeface="B Nazanin" panose="00000400000000000000" pitchFamily="2" charset="-78"/>
                <a:hlinkClick r:id="rId2"/>
              </a:rPr>
              <a:t>http://ris.lums.ac.ir</a:t>
            </a:r>
            <a:endParaRPr lang="en-US" altLang="ko-KR" sz="2000" b="1" dirty="0">
              <a:cs typeface="B Nazanin" panose="00000400000000000000" pitchFamily="2" charset="-78"/>
            </a:endParaRPr>
          </a:p>
          <a:p>
            <a:pPr algn="r" rtl="1"/>
            <a:endParaRPr lang="en-US" altLang="ko-KR" sz="2000" b="1" dirty="0">
              <a:cs typeface="B Nazanin" panose="00000400000000000000" pitchFamily="2" charset="-78"/>
            </a:endParaRPr>
          </a:p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انواع طرح های پژوهشی</a:t>
            </a:r>
          </a:p>
          <a:p>
            <a:pPr algn="r" rtl="1"/>
            <a:endParaRPr lang="ko-KR" altLang="en-US" sz="2000" b="1" dirty="0">
              <a:cs typeface="B Nazanin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5181D17-ED13-EC12-DC5D-B30C62C1A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3212976"/>
            <a:ext cx="8229600" cy="315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2958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75380B-5736-EA34-E2F6-D8981D5D7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C3BE9C3E-DD6A-C712-9E2C-0A90FEC5D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en-US" altLang="ko-KR" dirty="0">
                <a:cs typeface="B Titr" panose="00000700000000000000" pitchFamily="2" charset="-78"/>
              </a:rPr>
              <a:t> </a:t>
            </a:r>
            <a:r>
              <a:rPr lang="fa-IR" altLang="ko-KR" dirty="0">
                <a:cs typeface="B Titr" panose="00000700000000000000" pitchFamily="2" charset="-78"/>
              </a:rPr>
              <a:t>حق الزحمه تحقیق</a:t>
            </a:r>
            <a:endParaRPr lang="ko-KR" altLang="en-US" dirty="0">
              <a:cs typeface="B Titr" panose="00000700000000000000" pitchFamily="2" charset="-78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xmlns="" id="{A3BF5489-1A22-E302-8099-15C573BC8E29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196752"/>
            <a:ext cx="8136904" cy="5184576"/>
          </a:xfrm>
        </p:spPr>
      </p:pic>
    </p:spTree>
    <p:extLst>
      <p:ext uri="{BB962C8B-B14F-4D97-AF65-F5344CB8AC3E}">
        <p14:creationId xmlns:p14="http://schemas.microsoft.com/office/powerpoint/2010/main" xmlns="" val="3383663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76656B1-243C-DD5B-767A-6337511D0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DD7A801E-292F-FB77-26C8-F411F7091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en-US" altLang="ko-KR" dirty="0">
                <a:cs typeface="B Titr" panose="00000700000000000000" pitchFamily="2" charset="-78"/>
              </a:rPr>
              <a:t> </a:t>
            </a:r>
            <a:r>
              <a:rPr lang="fa-IR" altLang="ko-KR" dirty="0">
                <a:cs typeface="B Titr" panose="00000700000000000000" pitchFamily="2" charset="-78"/>
              </a:rPr>
              <a:t>سامانه های پژوهشی</a:t>
            </a:r>
            <a:endParaRPr lang="ko-KR" altLang="en-US" dirty="0">
              <a:cs typeface="B Titr" panose="00000700000000000000" pitchFamily="2" charset="-78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82F52E84-0539-6CF3-0D7F-C528AE6BA8F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7544" y="1086292"/>
            <a:ext cx="8229600" cy="5367044"/>
          </a:xfrm>
        </p:spPr>
        <p:txBody>
          <a:bodyPr/>
          <a:lstStyle/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1- سامانه پژوهشی</a:t>
            </a:r>
            <a:r>
              <a:rPr lang="en-US" altLang="ko-KR" sz="2000" b="1" dirty="0">
                <a:cs typeface="B Nazanin" panose="00000400000000000000" pitchFamily="2" charset="-78"/>
              </a:rPr>
              <a:t> </a:t>
            </a:r>
            <a:r>
              <a:rPr lang="fa-IR" altLang="ko-KR" sz="2000" b="1" dirty="0">
                <a:cs typeface="B Nazanin" panose="00000400000000000000" pitchFamily="2" charset="-78"/>
              </a:rPr>
              <a:t>( پژوهشیار/ پژوهان) دانشگاه های علوم پزشکی کشور</a:t>
            </a:r>
          </a:p>
          <a:p>
            <a:pPr algn="r" rtl="1"/>
            <a:endParaRPr lang="fa-IR" altLang="ko-KR" sz="2000" b="1" dirty="0">
              <a:cs typeface="B Nazanin" panose="00000400000000000000" pitchFamily="2" charset="-78"/>
            </a:endParaRPr>
          </a:p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2- سامانه یکپارچه مدیریت امور پژوهشی استان</a:t>
            </a:r>
          </a:p>
          <a:p>
            <a:pPr algn="r" rtl="1"/>
            <a:r>
              <a:rPr lang="en-US" sz="2000" b="1" i="0" dirty="0">
                <a:solidFill>
                  <a:srgbClr val="3F4254"/>
                </a:solidFill>
                <a:effectLst/>
                <a:latin typeface="IRANSansWeb"/>
                <a:cs typeface="+mn-cs"/>
                <a:hlinkClick r:id="rId2"/>
              </a:rPr>
              <a:t>http://rms.mpo-lr.ir</a:t>
            </a:r>
            <a:endParaRPr lang="fa-IR" sz="2000" b="1" i="0" dirty="0">
              <a:solidFill>
                <a:srgbClr val="3F4254"/>
              </a:solidFill>
              <a:effectLst/>
              <a:latin typeface="IRANSansWeb"/>
              <a:cs typeface="+mn-cs"/>
            </a:endParaRPr>
          </a:p>
          <a:p>
            <a:pPr algn="r" rtl="1"/>
            <a:endParaRPr lang="fa-IR" altLang="ko-KR" sz="2000" b="1" dirty="0">
              <a:cs typeface="B Nazanin" panose="00000400000000000000" pitchFamily="2" charset="-78"/>
            </a:endParaRPr>
          </a:p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3- بنیاد ملی علم ایران</a:t>
            </a:r>
          </a:p>
          <a:p>
            <a:pPr algn="r" rtl="1"/>
            <a:r>
              <a:rPr lang="en-US" altLang="ko-KR" sz="2000" b="1" dirty="0">
                <a:cs typeface="B Nazanin" panose="00000400000000000000" pitchFamily="2" charset="-78"/>
                <a:hlinkClick r:id="rId3"/>
              </a:rPr>
              <a:t>https://insf.org/fa</a:t>
            </a:r>
            <a:endParaRPr lang="fa-IR" altLang="ko-KR" sz="2000" b="1" dirty="0">
              <a:cs typeface="B Nazanin" panose="00000400000000000000" pitchFamily="2" charset="-78"/>
            </a:endParaRPr>
          </a:p>
          <a:p>
            <a:pPr algn="r" rtl="1"/>
            <a:endParaRPr lang="fa-IR" altLang="ko-KR" sz="2000" b="1" dirty="0">
              <a:cs typeface="B Nazanin" panose="00000400000000000000" pitchFamily="2" charset="-78"/>
            </a:endParaRPr>
          </a:p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4- سامانه پژوهشیار فرهنگستان علوم پزشکی کشور</a:t>
            </a:r>
          </a:p>
          <a:p>
            <a:pPr algn="r" rtl="1"/>
            <a:r>
              <a:rPr lang="en-US" altLang="ko-KR" sz="2000" b="1" dirty="0">
                <a:cs typeface="B Nazanin" panose="00000400000000000000" pitchFamily="2" charset="-78"/>
                <a:hlinkClick r:id="rId4"/>
              </a:rPr>
              <a:t>https://pajoheshyar.ams.ac.ir/</a:t>
            </a:r>
            <a:endParaRPr lang="fa-IR" altLang="ko-KR" sz="2000" b="1" dirty="0">
              <a:cs typeface="B Nazanin" panose="00000400000000000000" pitchFamily="2" charset="-78"/>
            </a:endParaRPr>
          </a:p>
          <a:p>
            <a:pPr algn="r" rtl="1"/>
            <a:endParaRPr lang="fa-IR" altLang="ko-KR" sz="2000" b="1" dirty="0">
              <a:cs typeface="B Nazanin" panose="00000400000000000000" pitchFamily="2" charset="-78"/>
            </a:endParaRPr>
          </a:p>
          <a:p>
            <a:pPr algn="r" rtl="1"/>
            <a:r>
              <a:rPr lang="fa-IR" altLang="ko-KR" sz="2000" b="1" dirty="0">
                <a:cs typeface="B Nazanin" panose="00000400000000000000" pitchFamily="2" charset="-78"/>
              </a:rPr>
              <a:t>5- سامانه مدیریت پژوهشی قوه قضاییه/ پزشکی قانونی</a:t>
            </a:r>
          </a:p>
          <a:p>
            <a:pPr algn="r" rtl="1"/>
            <a:r>
              <a:rPr lang="en-US" altLang="ko-KR" sz="2000" b="1" dirty="0">
                <a:cs typeface="B Nazanin" panose="00000400000000000000" pitchFamily="2" charset="-78"/>
                <a:hlinkClick r:id="rId5"/>
              </a:rPr>
              <a:t>https://research.lmo.ir/ticketing</a:t>
            </a:r>
            <a:endParaRPr lang="fa-IR" altLang="ko-KR" sz="2000" b="1" dirty="0">
              <a:cs typeface="B Nazanin" panose="00000400000000000000" pitchFamily="2" charset="-78"/>
            </a:endParaRPr>
          </a:p>
          <a:p>
            <a:pPr algn="r" rtl="1"/>
            <a:endParaRPr lang="ko-KR" altLang="en-US" sz="20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7492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825765-447A-0C18-AFC2-EB34969C6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692696"/>
            <a:ext cx="7524328" cy="1224136"/>
          </a:xfrm>
        </p:spPr>
        <p:txBody>
          <a:bodyPr/>
          <a:lstStyle/>
          <a:p>
            <a:pPr algn="ctr" rtl="1"/>
            <a:r>
              <a:rPr lang="fa-IR" sz="4400" dirty="0">
                <a:cs typeface="B Titr" panose="00000700000000000000" pitchFamily="2" charset="-78"/>
              </a:rPr>
              <a:t>با تشکر از همراهی و حضور شما</a:t>
            </a:r>
            <a:endParaRPr lang="en-US" sz="44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86280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24143ac21b19551de6f8ecf32fab7fd99959abc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162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Custom Design</vt:lpstr>
      <vt:lpstr>Slide 1</vt:lpstr>
      <vt:lpstr> تدوین طرح پژوهشی</vt:lpstr>
      <vt:lpstr> سامانه پژوهشیار </vt:lpstr>
      <vt:lpstr> حق الزحمه تحقیق</vt:lpstr>
      <vt:lpstr> سامانه های پژوهشی</vt:lpstr>
      <vt:lpstr>با تشکر از همراهی و حضور شما</vt:lpstr>
    </vt:vector>
  </TitlesOfParts>
  <Company>www.Ghalamo.com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dc:description>www.Ghalamo.com</dc:description>
  <cp:lastModifiedBy>ketab.digital</cp:lastModifiedBy>
  <cp:revision>45</cp:revision>
  <dcterms:created xsi:type="dcterms:W3CDTF">2014-04-01T16:35:38Z</dcterms:created>
  <dcterms:modified xsi:type="dcterms:W3CDTF">2026-09-06T04:18:18Z</dcterms:modified>
</cp:coreProperties>
</file>